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8" r:id="rId3"/>
    <p:sldId id="259" r:id="rId4"/>
    <p:sldId id="260" r:id="rId5"/>
    <p:sldId id="271" r:id="rId6"/>
    <p:sldId id="272" r:id="rId7"/>
    <p:sldId id="261" r:id="rId8"/>
    <p:sldId id="262" r:id="rId9"/>
    <p:sldId id="273" r:id="rId10"/>
    <p:sldId id="263" r:id="rId11"/>
    <p:sldId id="274" r:id="rId12"/>
    <p:sldId id="265" r:id="rId13"/>
    <p:sldId id="275" r:id="rId14"/>
    <p:sldId id="266" r:id="rId15"/>
    <p:sldId id="276" r:id="rId16"/>
    <p:sldId id="268" r:id="rId17"/>
    <p:sldId id="280" r:id="rId18"/>
    <p:sldId id="278" r:id="rId19"/>
    <p:sldId id="269" r:id="rId20"/>
    <p:sldId id="270" r:id="rId21"/>
  </p:sldIdLst>
  <p:sldSz cx="12192000" cy="6858000"/>
  <p:notesSz cx="9926638" cy="6797675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4151" y="990600"/>
            <a:ext cx="8460403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294150" y="4267200"/>
            <a:ext cx="8460403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328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926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4151" y="2057401"/>
            <a:ext cx="8460404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4151" y="4876800"/>
            <a:ext cx="8460404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46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94149" y="1676400"/>
            <a:ext cx="4701240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03651" y="1676401"/>
            <a:ext cx="4701240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775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4150" y="1676400"/>
            <a:ext cx="4702367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94150" y="2516458"/>
            <a:ext cx="4702367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7" y="1676400"/>
            <a:ext cx="4704484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7" y="2516458"/>
            <a:ext cx="4704484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5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24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027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72835" y="1676400"/>
            <a:ext cx="3810992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4150" y="685800"/>
            <a:ext cx="6173808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772835" y="4191000"/>
            <a:ext cx="3810992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632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72836" y="1676400"/>
            <a:ext cx="3810992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522809" y="0"/>
            <a:ext cx="5945149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772836" y="4191000"/>
            <a:ext cx="3810992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282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486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754554" y="381000"/>
            <a:ext cx="1905494" cy="57912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294151" y="381000"/>
            <a:ext cx="8307964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cs-CZ"/>
              <a:t>Po kliknutí můžete upravovat styly textu v předloze.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0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836832" y="0"/>
            <a:ext cx="11355169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sz="1800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4150" y="1676400"/>
            <a:ext cx="9603701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dirty="0"/>
              <a:t>Upravit styly předlohy textu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8C2E1FC-11D2-4C87-B394-16814BB5A296}" type="datetimeFigureOut">
              <a:rPr lang="cs-CZ" smtClean="0"/>
              <a:t>10.7.2024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0812E59A-9C02-492A-9E25-7024713CC4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787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0C273F6-6591-1E0F-083F-3C4CC05E698E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6" name="Rovnoramenný trojúhelník 5">
            <a:extLst>
              <a:ext uri="{FF2B5EF4-FFF2-40B4-BE49-F238E27FC236}">
                <a16:creationId xmlns:a16="http://schemas.microsoft.com/office/drawing/2014/main" id="{859B1157-D79B-8BFD-1F1E-6AF518126772}"/>
              </a:ext>
            </a:extLst>
          </p:cNvPr>
          <p:cNvSpPr/>
          <p:nvPr/>
        </p:nvSpPr>
        <p:spPr>
          <a:xfrm rot="10800000">
            <a:off x="2347080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CEA0B52-2FD7-1289-DB29-49B9817E6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170" y="6375172"/>
            <a:ext cx="1991528" cy="48282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CA98E74-E456-4D10-9B7B-952552745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207" y="2188955"/>
            <a:ext cx="4010925" cy="864796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Myriad Pro" panose="020B0503030403020204" pitchFamily="34" charset="0"/>
              </a:rPr>
            </a:br>
            <a:r>
              <a:rPr lang="cs-CZ" sz="5000" dirty="0">
                <a:solidFill>
                  <a:schemeClr val="bg1"/>
                </a:solidFill>
                <a:latin typeface="Myriad Pro" panose="020B0503030403020204" pitchFamily="34" charset="0"/>
              </a:rPr>
              <a:t>GALVAMET</a:t>
            </a: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cs-CZ" sz="2200" dirty="0">
                <a:solidFill>
                  <a:schemeClr val="bg1"/>
                </a:solidFill>
                <a:latin typeface="Myriad Pro" panose="020B0503030403020204" pitchFamily="34" charset="0"/>
              </a:rPr>
              <a:t>spol. s r.o.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DF6D7E4-15CC-460F-8C40-A58F2130C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221" y="3804249"/>
            <a:ext cx="4338899" cy="124627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Souhrnná environmentální, sociální a správní zpráva(ESG) 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za rok 2023</a:t>
            </a:r>
          </a:p>
        </p:txBody>
      </p:sp>
    </p:spTree>
    <p:extLst>
      <p:ext uri="{BB962C8B-B14F-4D97-AF65-F5344CB8AC3E}">
        <p14:creationId xmlns:p14="http://schemas.microsoft.com/office/powerpoint/2010/main" val="257790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6B410CD-3450-4BD1-7DC4-17967806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910" y="0"/>
            <a:ext cx="913824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C91E3E42-429D-0FF0-50A1-C5288AE83A00}"/>
              </a:ext>
            </a:extLst>
          </p:cNvPr>
          <p:cNvSpPr/>
          <p:nvPr/>
        </p:nvSpPr>
        <p:spPr>
          <a:xfrm>
            <a:off x="8905874" y="0"/>
            <a:ext cx="3286125" cy="6858000"/>
          </a:xfrm>
          <a:prstGeom prst="rect">
            <a:avLst/>
          </a:prstGeom>
          <a:solidFill>
            <a:srgbClr val="1B9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Rovnoramenný trojúhelník 6">
            <a:extLst>
              <a:ext uri="{FF2B5EF4-FFF2-40B4-BE49-F238E27FC236}">
                <a16:creationId xmlns:a16="http://schemas.microsoft.com/office/drawing/2014/main" id="{A99C7F99-A444-A177-35EC-B9F36D7A0939}"/>
              </a:ext>
            </a:extLst>
          </p:cNvPr>
          <p:cNvSpPr/>
          <p:nvPr/>
        </p:nvSpPr>
        <p:spPr>
          <a:xfrm>
            <a:off x="6482547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3A32DA-F2D3-421D-83E7-CACB1D43A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1949" y="2826094"/>
            <a:ext cx="4067173" cy="32389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2200" dirty="0">
                <a:solidFill>
                  <a:schemeClr val="bg1"/>
                </a:solidFill>
                <a:latin typeface="Myriad Pro" panose="020B0503030403020204" pitchFamily="34" charset="0"/>
              </a:rPr>
              <a:t>Tato zpráva obsahuje informace o společnosti GALVAMET </a:t>
            </a:r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spol. s r.o.</a:t>
            </a:r>
            <a:r>
              <a:rPr lang="cs-CZ" sz="2200" dirty="0">
                <a:solidFill>
                  <a:schemeClr val="bg1"/>
                </a:solidFill>
                <a:latin typeface="Myriad Pro" panose="020B0503030403020204" pitchFamily="34" charset="0"/>
              </a:rPr>
              <a:t> v environmentální, sociální a správní oblasti. </a:t>
            </a:r>
          </a:p>
          <a:p>
            <a:pPr marL="0" indent="0" algn="just">
              <a:buNone/>
            </a:pPr>
            <a:r>
              <a:rPr lang="cs-CZ" sz="2200" dirty="0">
                <a:solidFill>
                  <a:schemeClr val="bg1"/>
                </a:solidFill>
                <a:latin typeface="Myriad Pro" panose="020B0503030403020204" pitchFamily="34" charset="0"/>
              </a:rPr>
              <a:t>Je koncipována tak, aby prezentovala naše dosavadní úspěchy a naši vizi do budoucna. Současně popisuje naše úsilí za celý kalendářní rok 2023.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C5368A-4DF4-4F3D-B800-9BC4D934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0331" y="1252087"/>
            <a:ext cx="2110411" cy="781050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Úvod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6325B33-58ED-7E2F-DC38-F64096CC238B}"/>
              </a:ext>
            </a:extLst>
          </p:cNvPr>
          <p:cNvSpPr txBox="1"/>
          <p:nvPr/>
        </p:nvSpPr>
        <p:spPr>
          <a:xfrm>
            <a:off x="-75910" y="6627168"/>
            <a:ext cx="2276185" cy="230832"/>
          </a:xfrm>
          <a:prstGeom prst="rect">
            <a:avLst/>
          </a:prstGeom>
          <a:solidFill>
            <a:srgbClr val="1B91A1">
              <a:alpha val="35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Zahrada u firmy GALVAMET</a:t>
            </a:r>
          </a:p>
        </p:txBody>
      </p:sp>
    </p:spTree>
    <p:extLst>
      <p:ext uri="{BB962C8B-B14F-4D97-AF65-F5344CB8AC3E}">
        <p14:creationId xmlns:p14="http://schemas.microsoft.com/office/powerpoint/2010/main" val="312906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32901C0-282D-E785-44F3-EE2B7AC91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775" y="1225558"/>
            <a:ext cx="2831919" cy="187959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7C800BD-C9B7-EB84-73F5-1F9DAE738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991" y="3428999"/>
            <a:ext cx="5923825" cy="301942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3CF40A52-0AAA-E414-FB46-48ECD8BEDA00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8" name="Rovnoramenný trojúhelník 7">
            <a:extLst>
              <a:ext uri="{FF2B5EF4-FFF2-40B4-BE49-F238E27FC236}">
                <a16:creationId xmlns:a16="http://schemas.microsoft.com/office/drawing/2014/main" id="{16D28B84-EB12-6F5E-3767-DD8F5FA8E9A7}"/>
              </a:ext>
            </a:extLst>
          </p:cNvPr>
          <p:cNvSpPr/>
          <p:nvPr/>
        </p:nvSpPr>
        <p:spPr>
          <a:xfrm rot="10800000">
            <a:off x="2347081" y="-1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360108-CF5E-47D3-A12B-845DAEFB3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4" y="1447800"/>
            <a:ext cx="4846656" cy="496252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GALVAMET má sídlo ve městě Vsetín, tradičním sídle Valašska. Zaměstnává 63 spolupracovníků v oboru tepelného zpracování kovů a takto zpracované díly prostřednictvím svých zákazníků umisťuje v celém světě. 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Hlavní objekt nazývaný kalírna se nachází v areálu bývalé Zbrojovky Vsetín, má označení č. 11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Objekt byl postaven v letech 1939 až 1940 ze železobetonového skeletu, podobně jako pohraniční pevnosti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Celý areál se nachází v lesnatém údolí u Jasenického potoka a na hranici ptačí rezervace, pod vrchem </a:t>
            </a:r>
            <a:r>
              <a:rPr lang="cs-CZ" sz="1800" dirty="0" err="1">
                <a:solidFill>
                  <a:schemeClr val="bg1"/>
                </a:solidFill>
                <a:latin typeface="Myriad Pro" panose="020B0503030403020204" pitchFamily="34" charset="0"/>
              </a:rPr>
              <a:t>Cáb</a:t>
            </a:r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 s řadou turistických a cyklistických cest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V okolí je množství významných firem z  oboru strojírenství, se kterými sdílíme řadu environmentálních i společenských postojů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Firma patří mezi lokální patrioty se silným vztahem ke kultuře a tradicím Valašska</a:t>
            </a:r>
          </a:p>
          <a:p>
            <a:pPr algn="just"/>
            <a:endParaRPr lang="cs-CZ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050FD88-DBD2-49B9-A090-A7F04813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4" y="447675"/>
            <a:ext cx="5151579" cy="723900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O společnosti GALVAMET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7E6AF2D-610F-6160-D86C-48B9ACFCBD93}"/>
              </a:ext>
            </a:extLst>
          </p:cNvPr>
          <p:cNvSpPr txBox="1"/>
          <p:nvPr/>
        </p:nvSpPr>
        <p:spPr>
          <a:xfrm>
            <a:off x="7956504" y="6627168"/>
            <a:ext cx="2368459" cy="230832"/>
          </a:xfrm>
          <a:prstGeom prst="rect">
            <a:avLst/>
          </a:prstGeom>
          <a:solidFill>
            <a:srgbClr val="1B91A1">
              <a:alpha val="35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Vsetínská vlajka, obraz Valašsko</a:t>
            </a:r>
          </a:p>
        </p:txBody>
      </p:sp>
    </p:spTree>
    <p:extLst>
      <p:ext uri="{BB962C8B-B14F-4D97-AF65-F5344CB8AC3E}">
        <p14:creationId xmlns:p14="http://schemas.microsoft.com/office/powerpoint/2010/main" val="22956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469A2863-41F5-6F09-C0BA-AAEA7F04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32059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A4C60D4A-9238-D8D4-B758-8B81DFD57F4E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AE83F064-21A7-9D66-A8B9-8338ACE953C7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D58BFA0-A9F7-43C2-BD7E-F2B252F0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92" y="419100"/>
            <a:ext cx="4770408" cy="115252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Tradice filantropie, udržitelnosti a péče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B3DA41-6BDD-48BF-AE36-198767603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8376" y="1867828"/>
            <a:ext cx="1839575" cy="76200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První 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5F9DC0-10C5-4F16-939C-5079C3930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9374" y="3016983"/>
            <a:ext cx="5568251" cy="3655743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Naše společnost byla založena v roce 1999 panem Alešem Šlechtou a hlavním cílem bylo zachránit provoz tepelného zpracování ve Vsetíně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Postupně se společnost specializovala pouze na tepelné zpracování, kdy provozy galvanoven byly uzavřeny nebo prodány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Specializace přinesla vyšší kvalitu, získání certifikací     pro špičková odvětví průmyslu, například letecký a zdravotnický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V rámci přístupu ke komplexnímu spolužití vznikla           v roce 2010 zelená kniha s názvem Hra o Zemi, která obsahuje základní kámen přežití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4987641-1552-25C6-2FAB-39184AFFE04B}"/>
              </a:ext>
            </a:extLst>
          </p:cNvPr>
          <p:cNvSpPr txBox="1"/>
          <p:nvPr/>
        </p:nvSpPr>
        <p:spPr>
          <a:xfrm>
            <a:off x="0" y="6627168"/>
            <a:ext cx="2981325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Kalírna jako červená nit v letech 1938 - 1999</a:t>
            </a:r>
          </a:p>
        </p:txBody>
      </p:sp>
    </p:spTree>
    <p:extLst>
      <p:ext uri="{BB962C8B-B14F-4D97-AF65-F5344CB8AC3E}">
        <p14:creationId xmlns:p14="http://schemas.microsoft.com/office/powerpoint/2010/main" val="311769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F716926-B0AC-611F-B782-8E376FA49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705" y="-8765"/>
            <a:ext cx="8066295" cy="685800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73389A05-186F-F02F-5E61-AB87C7C8CC7D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9" name="Rovnoramenný trojúhelník 8">
            <a:extLst>
              <a:ext uri="{FF2B5EF4-FFF2-40B4-BE49-F238E27FC236}">
                <a16:creationId xmlns:a16="http://schemas.microsoft.com/office/drawing/2014/main" id="{20400189-79E4-F68D-5F08-288AB99B1569}"/>
              </a:ext>
            </a:extLst>
          </p:cNvPr>
          <p:cNvSpPr/>
          <p:nvPr/>
        </p:nvSpPr>
        <p:spPr>
          <a:xfrm rot="10800000">
            <a:off x="2347080" y="-8766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D58BFA0-A9F7-43C2-BD7E-F2B252F0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92" y="323469"/>
            <a:ext cx="4125575" cy="113533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Tradice filantropie, udržitelnosti a péče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6EE6D7B-4932-44ED-982A-3A859F000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3447" y="1624922"/>
            <a:ext cx="2192000" cy="76200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Cesta  vzhůru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B496876-7F75-4D04-BE37-39BD8F2D4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433" y="2553044"/>
            <a:ext cx="4627541" cy="386773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Zelená kniha Hra o Zemi stanovila základní představu   o směřování do života firmy a jejich lidí.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Jedná se o symboly planet a slunce se vzájemnou závislostí – strategií dlouhodobé existence a omezování škodlivosti planetě.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V průběhu let získala společnost řadu ocenění za takto fungující strategii: například TOP odpovědná firma, TOP odpovědná firma v oblasti ekologie, filantropické ocenění ASHOKA, ocenění velvyslance USA za filantropii, ocenění starosty města Vsetín, ocenění VIA BONA a řadu dalších.</a:t>
            </a:r>
          </a:p>
          <a:p>
            <a:pPr algn="just"/>
            <a:r>
              <a:rPr lang="cs-CZ" sz="1800" dirty="0">
                <a:solidFill>
                  <a:schemeClr val="bg1"/>
                </a:solidFill>
                <a:latin typeface="Myriad Pro" panose="020B0503030403020204" pitchFamily="34" charset="0"/>
              </a:rPr>
              <a:t>Významnou roli v životě firmy hraje partnerství s komunitou města Vsetín a okolím. 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09F8A8F-7B7B-E845-EEDD-44010865B0CA}"/>
              </a:ext>
            </a:extLst>
          </p:cNvPr>
          <p:cNvSpPr txBox="1"/>
          <p:nvPr/>
        </p:nvSpPr>
        <p:spPr>
          <a:xfrm>
            <a:off x="8604997" y="6618403"/>
            <a:ext cx="3587003" cy="2308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Pan Aleš Šlechta, majitel fy GALVAMET + Zelená kniha</a:t>
            </a:r>
          </a:p>
        </p:txBody>
      </p:sp>
    </p:spTree>
    <p:extLst>
      <p:ext uri="{BB962C8B-B14F-4D97-AF65-F5344CB8AC3E}">
        <p14:creationId xmlns:p14="http://schemas.microsoft.com/office/powerpoint/2010/main" val="188912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C6C6E4A0-314B-7F72-2AAF-44D2BD187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50E35C61-18FF-EA54-17CE-6A4F9FBB1819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8" name="Rovnoramenný trojúhelník 7">
            <a:extLst>
              <a:ext uri="{FF2B5EF4-FFF2-40B4-BE49-F238E27FC236}">
                <a16:creationId xmlns:a16="http://schemas.microsoft.com/office/drawing/2014/main" id="{5713AE0A-E803-F66D-37A7-A806ABC6CB07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5419CD0-3E1B-4AF3-AFB1-C7606C90B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27" y="393927"/>
            <a:ext cx="3850146" cy="962791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Náš závazek </a:t>
            </a:r>
            <a:b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vůči lidem a planetě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6731FE-F71B-4573-946F-92B5E80AA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8" y="1750645"/>
            <a:ext cx="5082363" cy="4575684"/>
          </a:xfrm>
        </p:spPr>
        <p:txBody>
          <a:bodyPr>
            <a:noAutofit/>
          </a:bodyPr>
          <a:lstStyle/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Planeta – snažíme se zanechat svoje okolí v lepším stavu, než jsme jej převzali. Uvažujeme nad budoucností a vytváříme si modely dopadu našich činností. Chceme zanechat co nejmenší odpadní stopu a nahradit ji stopou zelenou. </a:t>
            </a:r>
          </a:p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Zaměřujeme se na uhlík, vodu, odpady, energii a biodiverzitu</a:t>
            </a:r>
          </a:p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Učíme spolupracovníky vnímat naši stopu a hledat společně její snížení prostřednictvím jednoduchých programů</a:t>
            </a:r>
          </a:p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Posilujeme lokální ekosystémy, například i náš vlastní mokřad s čolky, mloky a žábami v areálu společnosti</a:t>
            </a:r>
          </a:p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Udržováním a péčí o objekt č. 11 přispíváme k udržitelnosti provozního místa, nezabírání volných ploch, jejich přehřívání, vodní disproporci a </a:t>
            </a:r>
            <a:r>
              <a:rPr lang="cs-CZ" sz="1500" dirty="0" err="1">
                <a:solidFill>
                  <a:schemeClr val="bg1"/>
                </a:solidFill>
                <a:latin typeface="Myriad Pro" panose="020B0503030403020204" pitchFamily="34" charset="0"/>
              </a:rPr>
              <a:t>odzelenění</a:t>
            </a:r>
            <a:endParaRPr lang="cs-CZ" sz="15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just"/>
            <a:r>
              <a:rPr lang="cs-CZ" sz="1500" dirty="0">
                <a:solidFill>
                  <a:schemeClr val="bg1"/>
                </a:solidFill>
                <a:latin typeface="Myriad Pro" panose="020B0503030403020204" pitchFamily="34" charset="0"/>
              </a:rPr>
              <a:t>Inspirujeme ostatní k zanechání trvalého pozitivního dojmu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2C1A26A-65D3-2504-862D-571AAB977D0F}"/>
              </a:ext>
            </a:extLst>
          </p:cNvPr>
          <p:cNvSpPr txBox="1"/>
          <p:nvPr/>
        </p:nvSpPr>
        <p:spPr>
          <a:xfrm>
            <a:off x="0" y="6627168"/>
            <a:ext cx="3476625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Zahrada u fy GALVAMET, Naučná stezka, chráněný buk</a:t>
            </a:r>
          </a:p>
        </p:txBody>
      </p:sp>
    </p:spTree>
    <p:extLst>
      <p:ext uri="{BB962C8B-B14F-4D97-AF65-F5344CB8AC3E}">
        <p14:creationId xmlns:p14="http://schemas.microsoft.com/office/powerpoint/2010/main" val="402302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567C70F-F02A-91E2-6A81-A11A9C041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87" y="0"/>
            <a:ext cx="7581913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6C281D5E-4439-7EE8-1B9A-3AEF5F7958B1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Rovnoramenný trojúhelník 6">
            <a:extLst>
              <a:ext uri="{FF2B5EF4-FFF2-40B4-BE49-F238E27FC236}">
                <a16:creationId xmlns:a16="http://schemas.microsoft.com/office/drawing/2014/main" id="{B47B338D-B46A-E496-FFC7-4C1D2534E61F}"/>
              </a:ext>
            </a:extLst>
          </p:cNvPr>
          <p:cNvSpPr/>
          <p:nvPr/>
        </p:nvSpPr>
        <p:spPr>
          <a:xfrm rot="10800000">
            <a:off x="2347081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060476C-6457-193D-73EA-270BFCD7D69F}"/>
              </a:ext>
            </a:extLst>
          </p:cNvPr>
          <p:cNvSpPr txBox="1">
            <a:spLocks/>
          </p:cNvSpPr>
          <p:nvPr/>
        </p:nvSpPr>
        <p:spPr>
          <a:xfrm>
            <a:off x="424455" y="309097"/>
            <a:ext cx="3524609" cy="86201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Náš závazek </a:t>
            </a:r>
          </a:p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vůči lidem a planetě</a:t>
            </a:r>
          </a:p>
        </p:txBody>
      </p:sp>
      <p:sp>
        <p:nvSpPr>
          <p:cNvPr id="13" name="Zástupný text 3">
            <a:extLst>
              <a:ext uri="{FF2B5EF4-FFF2-40B4-BE49-F238E27FC236}">
                <a16:creationId xmlns:a16="http://schemas.microsoft.com/office/drawing/2014/main" id="{602F71AB-BAB4-297D-4382-0B218D574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455" y="1480207"/>
            <a:ext cx="4300987" cy="4941356"/>
          </a:xfrm>
        </p:spPr>
        <p:txBody>
          <a:bodyPr>
            <a:noAutofit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Víme, že i firma z takového oboru jako jsme my, může hezky působit a nebýt v krajině rušivým prvkem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Náš závazek staví na silné tradici zdejšího lidu, podpoře komunity a životního prostředí.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Prostřednictvím našeho ESG programu se snažíme o ochranu a regeneraci okolí a nádherných míst, která zde na Valašsku jsou.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Chceme zde zanechat pozitivní a bezpečný vliv na naše okolí, mládež i rodiny našich zaměstnanců. Chceme být vzorem pro ostatní společnosti v ESG oblasti a tím umožnit společenský dopad.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Každý z těchto pilířů podpírají specifické činnosti našeho programu – kamarádské firmy, spolupráce se školami a mládeží, charitativní činnost, přednáškové dny zvané Zelený den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23A075-3ED4-71F8-CD20-121A07681AF0}"/>
              </a:ext>
            </a:extLst>
          </p:cNvPr>
          <p:cNvSpPr txBox="1"/>
          <p:nvPr/>
        </p:nvSpPr>
        <p:spPr>
          <a:xfrm>
            <a:off x="8208335" y="6629374"/>
            <a:ext cx="3983665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Žáci ZŠ na exkurzi v 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GALVAMETu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– Technický jarmark s HK Zlín</a:t>
            </a:r>
          </a:p>
        </p:txBody>
      </p:sp>
    </p:spTree>
    <p:extLst>
      <p:ext uri="{BB962C8B-B14F-4D97-AF65-F5344CB8AC3E}">
        <p14:creationId xmlns:p14="http://schemas.microsoft.com/office/powerpoint/2010/main" val="1916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48FA430B-AAC2-3F4D-054A-E7BCE11DC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6" y="0"/>
            <a:ext cx="7443788" cy="496252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3D9B483-AA1D-3002-B6A1-4734DB842200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Rovnoramenný trojúhelník 6">
            <a:extLst>
              <a:ext uri="{FF2B5EF4-FFF2-40B4-BE49-F238E27FC236}">
                <a16:creationId xmlns:a16="http://schemas.microsoft.com/office/drawing/2014/main" id="{4EE369AB-571C-6CA2-062D-9F2CD24F9AEF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AD08CE94-D737-1D41-6454-3B630B42C766}"/>
              </a:ext>
            </a:extLst>
          </p:cNvPr>
          <p:cNvSpPr txBox="1">
            <a:spLocks/>
          </p:cNvSpPr>
          <p:nvPr/>
        </p:nvSpPr>
        <p:spPr>
          <a:xfrm>
            <a:off x="7204876" y="759618"/>
            <a:ext cx="1447800" cy="781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Lidé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95E8820-8560-477E-944D-828947FF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4876" y="1943099"/>
            <a:ext cx="4535182" cy="4760120"/>
          </a:xfrm>
        </p:spPr>
        <p:txBody>
          <a:bodyPr>
            <a:noAutofit/>
          </a:bodyPr>
          <a:lstStyle/>
          <a:p>
            <a:pPr algn="just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Vnímáme velkou různorodost mezi lidmi a chceme se vzájemně obohatit pozitivním vlivem v naší komunitě. 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Pomáháme našim různorodým týmům dosáhnout jejich plného potenciálu. Společně se snažíme tvořit bezpečnou budoucnost a dát větší péči těm, kteří to potřebují. 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Každý jedinec může dosáhnout svých úspěchů a jejich ocenění. Každý může přispět k rozvoji společnosti podle svých schopností. 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Nikdo není ve společnosti více člověkem a spolupracovníkem než druhý, vzájemná rovnost je vyžadována.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BCD1964-E66C-275D-198B-ADB5DF973052}"/>
              </a:ext>
            </a:extLst>
          </p:cNvPr>
          <p:cNvSpPr txBox="1"/>
          <p:nvPr/>
        </p:nvSpPr>
        <p:spPr>
          <a:xfrm>
            <a:off x="-22196" y="6488668"/>
            <a:ext cx="5184746" cy="3693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Slavnostní večer s vystoupením skupiny 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The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Tap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Tap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přímo v prostorách </a:t>
            </a:r>
          </a:p>
          <a:p>
            <a:pPr algn="ctr">
              <a:lnSpc>
                <a:spcPct val="90000"/>
              </a:lnSpc>
            </a:pP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kalírny GALVAMET s výtěžkem věnovaným Charitě Vsetín</a:t>
            </a:r>
          </a:p>
        </p:txBody>
      </p:sp>
    </p:spTree>
    <p:extLst>
      <p:ext uri="{BB962C8B-B14F-4D97-AF65-F5344CB8AC3E}">
        <p14:creationId xmlns:p14="http://schemas.microsoft.com/office/powerpoint/2010/main" val="408962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8C2C92EC-3688-335A-3DDD-34DC573A1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06" y="2847975"/>
            <a:ext cx="5975593" cy="401002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B644FFB-7135-2A9B-8188-65716EA41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14" y="0"/>
            <a:ext cx="3797299" cy="2847974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EF5D0EB3-3792-D2E0-51FF-C17F1C35398C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9" name="Rovnoramenný trojúhelník 8">
            <a:extLst>
              <a:ext uri="{FF2B5EF4-FFF2-40B4-BE49-F238E27FC236}">
                <a16:creationId xmlns:a16="http://schemas.microsoft.com/office/drawing/2014/main" id="{D9B3902A-2F18-F79E-8004-9BDA3EB7DC9D}"/>
              </a:ext>
            </a:extLst>
          </p:cNvPr>
          <p:cNvSpPr/>
          <p:nvPr/>
        </p:nvSpPr>
        <p:spPr>
          <a:xfrm rot="10800000">
            <a:off x="2347081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16" name="Nadpis 1">
            <a:extLst>
              <a:ext uri="{FF2B5EF4-FFF2-40B4-BE49-F238E27FC236}">
                <a16:creationId xmlns:a16="http://schemas.microsoft.com/office/drawing/2014/main" id="{A07DD30C-798A-EA4A-0AC2-FB71C5FA5109}"/>
              </a:ext>
            </a:extLst>
          </p:cNvPr>
          <p:cNvSpPr txBox="1">
            <a:spLocks/>
          </p:cNvSpPr>
          <p:nvPr/>
        </p:nvSpPr>
        <p:spPr>
          <a:xfrm>
            <a:off x="284122" y="66675"/>
            <a:ext cx="1447800" cy="781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Lidé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AFD42F-A463-4EC7-BC9C-3D0B8FAEB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75" y="1171575"/>
            <a:ext cx="4770408" cy="5486400"/>
          </a:xfrm>
        </p:spPr>
        <p:txBody>
          <a:bodyPr>
            <a:normAutofit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Pokud budou lidé chtít, zachrání sebe i planetu.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Prostřednictvím pracovních příležitostí a rozvoje přetváříme budoucnost znevýhodněné místní kapacity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Prosazujeme respekt k lidským právům přes náš hodnotový řetězec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Prostřednictvím lokálního obchodního partnerství posilujeme nedostatečně zastoupené činnosti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Věnujeme čas a prostředky místním skupinám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Podporujeme členy týmu v době krize jak soukromé, tak společenské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Trénujeme spolupracovníky k růstu kvalifikací a zvýšení jejich hodnoty na trhu práce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Nabízíme pro všechny skupiny pracovníků neustálý růst v oblasti měkkých i tvrdých dovedností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5AE83AF-5E8F-7EE5-2444-9BD048EB3042}"/>
              </a:ext>
            </a:extLst>
          </p:cNvPr>
          <p:cNvSpPr txBox="1"/>
          <p:nvPr/>
        </p:nvSpPr>
        <p:spPr>
          <a:xfrm>
            <a:off x="8343900" y="6488669"/>
            <a:ext cx="3848100" cy="3693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Týmová práce zaměstnanců GALVAMET  - „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Tisícročná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včela“, jedna z cedulí Naučné stezky</a:t>
            </a:r>
          </a:p>
        </p:txBody>
      </p:sp>
    </p:spTree>
    <p:extLst>
      <p:ext uri="{BB962C8B-B14F-4D97-AF65-F5344CB8AC3E}">
        <p14:creationId xmlns:p14="http://schemas.microsoft.com/office/powerpoint/2010/main" val="28383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2FDAD6B-7712-8CC9-1EB9-2AE8C863E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9072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593325B7-1022-7F85-DFA8-4F19F6EE606D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22ACE16-EB9B-5D57-8A39-D2E2B0473B53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1BBE8136-3F55-EDE5-EAB5-7FC0FC18DDFD}"/>
              </a:ext>
            </a:extLst>
          </p:cNvPr>
          <p:cNvSpPr txBox="1">
            <a:spLocks/>
          </p:cNvSpPr>
          <p:nvPr/>
        </p:nvSpPr>
        <p:spPr>
          <a:xfrm>
            <a:off x="7241220" y="858194"/>
            <a:ext cx="4770408" cy="781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Průmyslová spolupráce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5395782-8D2C-4170-80D8-68F4C5C54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85616" y="2278661"/>
            <a:ext cx="4846654" cy="4280164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Jsme hrdí, že pomáháme prosazovat kolektivní akce v odvětví strojírenství a tepelného zpracování, dále pak podnikatelské aktivity prostřednictvím našich asociací a klastrů.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V našem školícím středisku realizujeme setkání s inspirujícími osobnostmi, přednáškové dny, odpočinkové a kulturní akce pro naše zájemce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Jako člen odborných spolků realizujeme exkurze a setkání na téma snižování energetické bilance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Spolupracujeme se zájmovými organizacemi v oblasti péče o životní prostředí a Zelený den jako cestu k životu s čistým dopadem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97ACF94-074D-FBA5-09BE-CF083462F5C3}"/>
              </a:ext>
            </a:extLst>
          </p:cNvPr>
          <p:cNvSpPr txBox="1"/>
          <p:nvPr/>
        </p:nvSpPr>
        <p:spPr>
          <a:xfrm>
            <a:off x="0" y="6627168"/>
            <a:ext cx="3848100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Průmyslová spolupráce s členy Moravského leteckého klastru</a:t>
            </a:r>
          </a:p>
        </p:txBody>
      </p:sp>
    </p:spTree>
    <p:extLst>
      <p:ext uri="{BB962C8B-B14F-4D97-AF65-F5344CB8AC3E}">
        <p14:creationId xmlns:p14="http://schemas.microsoft.com/office/powerpoint/2010/main" val="10355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A636E00F-6E01-78B5-2F4F-724551503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5" y="-1"/>
            <a:ext cx="4886325" cy="690981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073F14C2-5EE9-2C31-AD2E-FDFCB4DB7C71}"/>
              </a:ext>
            </a:extLst>
          </p:cNvPr>
          <p:cNvSpPr/>
          <p:nvPr/>
        </p:nvSpPr>
        <p:spPr>
          <a:xfrm>
            <a:off x="0" y="0"/>
            <a:ext cx="63341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8FB9F94-C4B4-A80B-AE59-AA0D3857B51C}"/>
              </a:ext>
            </a:extLst>
          </p:cNvPr>
          <p:cNvSpPr txBox="1">
            <a:spLocks/>
          </p:cNvSpPr>
          <p:nvPr/>
        </p:nvSpPr>
        <p:spPr>
          <a:xfrm>
            <a:off x="187047" y="321182"/>
            <a:ext cx="5334000" cy="781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bg1"/>
                </a:solidFill>
                <a:latin typeface="Myriad Pro" panose="020B0503030403020204" pitchFamily="34" charset="0"/>
              </a:rPr>
              <a:t>Průmyslová spolupráce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CF70F1-D028-442A-B23E-C03D278C9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11" y="1423414"/>
            <a:ext cx="5760000" cy="51134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Náš závazný příslib k trvalému zlepšování</a:t>
            </a:r>
          </a:p>
          <a:p>
            <a:pPr marL="0" indent="0" algn="just">
              <a:buNone/>
            </a:pPr>
            <a:endParaRPr lang="cs-CZ" sz="8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just"/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Příslib vychází z odpovědnosti k životu a lásky k naší zemi</a:t>
            </a:r>
          </a:p>
          <a:p>
            <a:pPr algn="just"/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Dlouhodobý plán je pokračovatelem zelené knihy Hra o Zemi</a:t>
            </a:r>
          </a:p>
          <a:p>
            <a:pPr algn="just"/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Výchozím bodem kvantifikace údajů je měření uhlíkové stopy za rok 2020</a:t>
            </a:r>
          </a:p>
          <a:p>
            <a:pPr algn="just"/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Cílovou hranicí je rok 31.12. 2025 a pokles CO2 na zaměstnance o 5 tun za rok</a:t>
            </a:r>
          </a:p>
          <a:p>
            <a:pPr algn="just"/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Prosazování tohoto cíle je navázané na vlastní fotovoltaickou elektrárnu, tepelná čerpadla voda-voda, přiměřenou elektromobilitu, investice do úsporných technologií pro naše podnikání, vlastní výrobu dusíku, ukončení provozu některých neúsporných technologií, snížení množství odpadních vod, neustálé vzdělávaní spolupracovníků a dodavatelského řetězce.</a:t>
            </a:r>
          </a:p>
        </p:txBody>
      </p:sp>
    </p:spTree>
    <p:extLst>
      <p:ext uri="{BB962C8B-B14F-4D97-AF65-F5344CB8AC3E}">
        <p14:creationId xmlns:p14="http://schemas.microsoft.com/office/powerpoint/2010/main" val="388883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6A4A2721-6319-4276-F119-CBFA56290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792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0F486CE5-6C5A-A76B-7766-A0FE4AB95E94}"/>
              </a:ext>
            </a:extLst>
          </p:cNvPr>
          <p:cNvSpPr/>
          <p:nvPr/>
        </p:nvSpPr>
        <p:spPr>
          <a:xfrm>
            <a:off x="5857874" y="0"/>
            <a:ext cx="63341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B4BEDC-5DDC-47F0-8E83-BD468737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419564"/>
            <a:ext cx="5759999" cy="762002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Významné provozní úspěchy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BFF079-9EB9-4911-85A3-F7CACFA94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6932" y="1601129"/>
            <a:ext cx="3775144" cy="76200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Formalizování a plánování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FEAB749-54E8-4BF2-BF59-B97CCD592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2889019"/>
            <a:ext cx="5760000" cy="3655743"/>
          </a:xfrm>
        </p:spPr>
        <p:txBody>
          <a:bodyPr>
            <a:normAutofit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Ustanovili jsme hlavní strukturu vedoucí k ESG udržitelnosti na úrovni vedení společnosti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Ustanovili jsme hlavní řešitelské týmy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Ustanovili jsme hlavní politiky a aktualizovali systém řízení pro náš ESG program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Konsolidovali jsme náš podnikový přístup k dobročinným darům a náš rozpočet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Vytvořili jsme prostor na trénink myšlenkových map pod vedením zkušeného lektora se zaměřením na plánování do budoucnosti</a:t>
            </a:r>
          </a:p>
        </p:txBody>
      </p:sp>
    </p:spTree>
    <p:extLst>
      <p:ext uri="{BB962C8B-B14F-4D97-AF65-F5344CB8AC3E}">
        <p14:creationId xmlns:p14="http://schemas.microsoft.com/office/powerpoint/2010/main" val="274870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F660B4F6-A69B-D987-AC8A-248E701F2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18" y="-1"/>
            <a:ext cx="9143999" cy="6857999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2329EBE7-4CA4-4FB3-EC7F-23EDAA85B958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8" name="Rovnoramenný trojúhelník 7">
            <a:extLst>
              <a:ext uri="{FF2B5EF4-FFF2-40B4-BE49-F238E27FC236}">
                <a16:creationId xmlns:a16="http://schemas.microsoft.com/office/drawing/2014/main" id="{35C14A0C-556D-97BF-08A0-7763EA390DE0}"/>
              </a:ext>
            </a:extLst>
          </p:cNvPr>
          <p:cNvSpPr/>
          <p:nvPr/>
        </p:nvSpPr>
        <p:spPr>
          <a:xfrm rot="10800000">
            <a:off x="2347081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DA33952-E1CE-44B7-B272-203B90AA95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0" y="2027933"/>
            <a:ext cx="4846655" cy="4112943"/>
          </a:xfrm>
        </p:spPr>
        <p:txBody>
          <a:bodyPr>
            <a:no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Výsledky jsou souhrnně zpracovány za každý rok od roku 2020 v definovaných kategoriích a je stanovena míra progresu v meziroční periodě</a:t>
            </a:r>
          </a:p>
          <a:p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Je stanoven pětiletý investiční a podpůrný plán pro dosažení cíle tj. mínus 5t CO2 na hlavu v roce 2025</a:t>
            </a:r>
          </a:p>
          <a:p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Bylo dosaženo dílčích úspěchů při snížení množství odpadních vod a kalů</a:t>
            </a:r>
          </a:p>
          <a:p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Fotovoltaická elektrárna dodala za rok 2023 významných 153.403 kW výkonu do sítě společnosti</a:t>
            </a:r>
          </a:p>
          <a:p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Využíváme provozní prostory s minimální mírou záboru dalších stavebních ploch, případně s minimální uhlíkovou stopou</a:t>
            </a:r>
          </a:p>
          <a:p>
            <a:endParaRPr lang="cs-CZ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6A3E1C5-079E-4EEC-969E-041055950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2946" y="1124589"/>
            <a:ext cx="4704484" cy="76200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Realizace a ověření výsledků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B4BEDC-5DDC-47F0-8E83-BD468737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46" y="292164"/>
            <a:ext cx="5859125" cy="762002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Významné provozní úspěchy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2B04CEE-C2CB-006B-BF07-81F35EBA982D}"/>
              </a:ext>
            </a:extLst>
          </p:cNvPr>
          <p:cNvSpPr txBox="1"/>
          <p:nvPr/>
        </p:nvSpPr>
        <p:spPr>
          <a:xfrm>
            <a:off x="8343900" y="6627166"/>
            <a:ext cx="3848100" cy="2308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Fotovoltaická elektrárna na střeše budovy fy GALVAMET</a:t>
            </a:r>
          </a:p>
        </p:txBody>
      </p:sp>
    </p:spTree>
    <p:extLst>
      <p:ext uri="{BB962C8B-B14F-4D97-AF65-F5344CB8AC3E}">
        <p14:creationId xmlns:p14="http://schemas.microsoft.com/office/powerpoint/2010/main" val="19816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8BAADF1-5099-2447-035C-B6DC5B40A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7421592" cy="685800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4195B891-47B2-035D-EA9B-181FDB19D8B4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6" name="Rovnoramenný trojúhelník 5">
            <a:extLst>
              <a:ext uri="{FF2B5EF4-FFF2-40B4-BE49-F238E27FC236}">
                <a16:creationId xmlns:a16="http://schemas.microsoft.com/office/drawing/2014/main" id="{9B0E9BAE-0536-A619-D971-BB0F98E7CDE4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1A46C414-CFBB-C0F1-6653-E0EA10D5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92" y="433275"/>
            <a:ext cx="3834160" cy="1135914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Významné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provozní úspěchy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E75B10-95F6-4C7B-97FB-E2598DA0E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0376" y="1839435"/>
            <a:ext cx="4701240" cy="4495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Podnikáme neustálé kroky ke zlepšení recyklace a oběhového hospodářství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Vzniklé odpady – dřevo, kovy, papír a některé odpady z nepřírodního materiálu opakovaně využíváme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Minimalizujeme vznik anorganického odpadu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Uvědomujeme si zásadní souvislost mezi klimatickou změnou a vodou, umíme využívat různé vodní zdroje, hospodařit s dešťovou vodou a využívat zdrojů teplé technologické vody pro tepelnou pohodu a hygienu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Využíváme našich lesních studní a čerpání vody samospádem se souhlasem vodoprávního úřadu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Jako pitnou vodu využíváme vlastního vodního zdroje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 rámci snižování naší uhlíkové stopy využíváme vlastní výrobny průmyslového dusíku. Tím každý nenakoupený kilogram kapalného dusíku vyvážíme hodnotou 0.279 kg CO2 na 1kg kapalného dusíku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5F2D846-6A00-49CE-667F-3B91E5929F40}"/>
              </a:ext>
            </a:extLst>
          </p:cNvPr>
          <p:cNvSpPr txBox="1"/>
          <p:nvPr/>
        </p:nvSpPr>
        <p:spPr>
          <a:xfrm>
            <a:off x="0" y="6488665"/>
            <a:ext cx="2918861" cy="3693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Skleněné láhve na vodu pro zaměstnance –</a:t>
            </a:r>
          </a:p>
          <a:p>
            <a:pPr algn="ctr">
              <a:lnSpc>
                <a:spcPct val="90000"/>
              </a:lnSpc>
            </a:pP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 projekt studentů střední školy Kostka Vsetín</a:t>
            </a:r>
          </a:p>
        </p:txBody>
      </p:sp>
    </p:spTree>
    <p:extLst>
      <p:ext uri="{BB962C8B-B14F-4D97-AF65-F5344CB8AC3E}">
        <p14:creationId xmlns:p14="http://schemas.microsoft.com/office/powerpoint/2010/main" val="226155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20B1039F-35A3-6C60-4E5B-610F2EEA1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733" y="526311"/>
            <a:ext cx="7443267" cy="5805377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0FA98FBC-6B2B-49AF-7370-14E921950B0B}"/>
              </a:ext>
            </a:extLst>
          </p:cNvPr>
          <p:cNvSpPr/>
          <p:nvPr/>
        </p:nvSpPr>
        <p:spPr>
          <a:xfrm>
            <a:off x="-8998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1A46C414-CFBB-C0F1-6653-E0EA10D5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04" y="379228"/>
            <a:ext cx="3587817" cy="106680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Významné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provozní úspěchy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F3B59A-67AA-49BF-9A25-4C3EDBC2A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429" y="1982972"/>
            <a:ext cx="4410877" cy="4495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Čerpáme dotační tituly z několika programů, které umožňují úspory elektrické energie, dochází tak ke snížené spotřebě EE a současně snížení produkce CO2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Výměnou naftových vysokozdvižných vozíků za elektrické došlo k nulové spotřebě fosilního paliva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Postupnou reorganizací výroby a přeměnou výrobního portfolia, došlo ke zvýšeným tržbám na objem spotřebované EE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Rekonstrukcí vnitřních prostor jsme vytvořili nová bezpečná a komfortní pracoviště laboratoře a pracovníků příjmové kanceláře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Vznikly nové prostory pro ochlazení pracovníků horké výroby a odpočinkové prostory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Byl realizován nový skladový prostor pro bezpečné uložení majetku zákazníků 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V rámci dotace na </a:t>
            </a:r>
            <a:r>
              <a:rPr lang="cs-CZ" sz="1600" dirty="0" err="1">
                <a:solidFill>
                  <a:schemeClr val="bg1"/>
                </a:solidFill>
                <a:latin typeface="Myriad Pro" panose="020B0503030403020204" pitchFamily="34" charset="0"/>
              </a:rPr>
              <a:t>VaV</a:t>
            </a:r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 byly pořízeny špičkové laboratorní přístroje </a:t>
            </a:r>
          </a:p>
          <a:p>
            <a:pPr algn="just"/>
            <a:endParaRPr lang="cs-CZ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C5FF30C-6025-D618-E086-F97F25B70E66}"/>
              </a:ext>
            </a:extLst>
          </p:cNvPr>
          <p:cNvSpPr txBox="1"/>
          <p:nvPr/>
        </p:nvSpPr>
        <p:spPr>
          <a:xfrm>
            <a:off x="9201150" y="6627166"/>
            <a:ext cx="2990850" cy="2308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Nově vybudovaná laboratoř ve fy GALVAMET</a:t>
            </a:r>
          </a:p>
        </p:txBody>
      </p:sp>
    </p:spTree>
    <p:extLst>
      <p:ext uri="{BB962C8B-B14F-4D97-AF65-F5344CB8AC3E}">
        <p14:creationId xmlns:p14="http://schemas.microsoft.com/office/powerpoint/2010/main" val="245398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900BE170-2ECC-556E-27DB-B7867FF53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28" y="648460"/>
            <a:ext cx="7372573" cy="552943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9F944E90-66A4-C1AA-1D87-4114F526F1D0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sz="2400" dirty="0"/>
          </a:p>
        </p:txBody>
      </p:sp>
      <p:sp>
        <p:nvSpPr>
          <p:cNvPr id="9" name="Rovnoramenný trojúhelník 8">
            <a:extLst>
              <a:ext uri="{FF2B5EF4-FFF2-40B4-BE49-F238E27FC236}">
                <a16:creationId xmlns:a16="http://schemas.microsoft.com/office/drawing/2014/main" id="{2CA2E977-200F-4DE1-D5B5-65FE5A5062A1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0CD58A-82FF-4984-B303-F4416B605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346" y="171780"/>
            <a:ext cx="4770409" cy="95336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Prosazování různosti, inkluze,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sounáležitosti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6D6D7C-E3DF-4637-BFD1-F2F9E2585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2563" y="1619250"/>
            <a:ext cx="4846654" cy="52387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Realizujeme programy pro profesní vstup do naší společnosti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Realizujeme osvětové činnosti s Hospodářskou komorou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Spolupracujeme se základními školami, středními školami i univerzitami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Spolupracujeme s Vysokou školou báňskou na výzkumných programech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Spolupracujeme s městem Vsetín na environmentálních programech a vzdělávání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Máme dlouhodobá partnerství s charitativními organizacemi Naděje a Charita svaté rodiny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Podporujeme mimoškolní vzdělávací činnosti organizace Líska, zájmový chov včel, chov domácích zvířat původním valašským způsobem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Podporujeme zaměstnanecké aktivity setkávání s významnými osobnostmi, literární čtení, politická setkávání a mezifiremní partnerská setkávání v našem školícím středisku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Reagujeme v době katastrof a krizových událostí fyzickou činností a finančními dary</a:t>
            </a:r>
          </a:p>
          <a:p>
            <a:pPr algn="just"/>
            <a:endParaRPr lang="cs-CZ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02301AD-DBAD-7FFE-FA6B-054918270529}"/>
              </a:ext>
            </a:extLst>
          </p:cNvPr>
          <p:cNvSpPr txBox="1"/>
          <p:nvPr/>
        </p:nvSpPr>
        <p:spPr>
          <a:xfrm>
            <a:off x="0" y="6627387"/>
            <a:ext cx="3300663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Setkání zaměstnanců – přednáška Tomáše </a:t>
            </a:r>
            <a:r>
              <a:rPr lang="cs-CZ" sz="1000" b="1" i="1" dirty="0" err="1">
                <a:solidFill>
                  <a:schemeClr val="bg1"/>
                </a:solidFill>
                <a:latin typeface="Myriad Pro" panose="020B0503030403020204" pitchFamily="34" charset="0"/>
              </a:rPr>
              <a:t>Hajzlera</a:t>
            </a:r>
            <a:endParaRPr lang="cs-CZ" sz="1000" b="1" i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4A098BC5-72AE-4D65-EFA6-D15903D10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992" y="0"/>
            <a:ext cx="8065008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FB90C02-821F-9302-7C22-E77651F2EC35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7" name="Rovnoramenný trojúhelník 6">
            <a:extLst>
              <a:ext uri="{FF2B5EF4-FFF2-40B4-BE49-F238E27FC236}">
                <a16:creationId xmlns:a16="http://schemas.microsoft.com/office/drawing/2014/main" id="{0FA4F8C9-907E-FC43-3C1F-E1909DABEF74}"/>
              </a:ext>
            </a:extLst>
          </p:cNvPr>
          <p:cNvSpPr/>
          <p:nvPr/>
        </p:nvSpPr>
        <p:spPr>
          <a:xfrm rot="10800000">
            <a:off x="2347081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0CD58A-82FF-4984-B303-F4416B605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59" y="335754"/>
            <a:ext cx="5030061" cy="1016635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Prosazování různosti, inkluze,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sounáležitosti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15E69A6-4BAC-483C-9737-EE51FF250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731" y="1979907"/>
            <a:ext cx="4675676" cy="4646428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Netolerujeme žádný druh diskriminace, se všemi lidmi se zachází stejně, bez ohledu na jejich rasu, pohlaví věk, vyznání, fyzické a nebo mentální postižení, sexuální orientaci nebo jiný vnímaný rozdíl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Prostřednictvím občanského sdružení zaměstnáváme dva znevýhodněné pracovníky již 8 let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Všichni naši spolupracovníci jsou náležitě oceněni, každý je vyslyšen a podnikového průzkumu k různorodým potřebám zaměstnanců se účastní 100% pracovníků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Vzdělávání se zúčastňuje 100% zaměstnanců – společnost poskytuje adekvátní jazykový kurz, desítky odborných kurzů, seminářů a konferencí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6C17798-FC73-1D8B-194D-B135653D1FF5}"/>
              </a:ext>
            </a:extLst>
          </p:cNvPr>
          <p:cNvSpPr txBox="1"/>
          <p:nvPr/>
        </p:nvSpPr>
        <p:spPr>
          <a:xfrm>
            <a:off x="9201150" y="6627166"/>
            <a:ext cx="2990850" cy="2308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Požehnání nové technologie – linky SOLO 500 </a:t>
            </a:r>
          </a:p>
        </p:txBody>
      </p:sp>
    </p:spTree>
    <p:extLst>
      <p:ext uri="{BB962C8B-B14F-4D97-AF65-F5344CB8AC3E}">
        <p14:creationId xmlns:p14="http://schemas.microsoft.com/office/powerpoint/2010/main" val="41391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E68D3BBB-8720-4AF6-AA97-7F945F7B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4820"/>
            <a:ext cx="7581491" cy="332318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2180C1F-D611-51FC-C2FE-2C3CC09C5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65041" cy="310451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02F6D13-A019-C831-1BAB-E125D07AD681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1" name="Rovnoramenný trojúhelník 10">
            <a:extLst>
              <a:ext uri="{FF2B5EF4-FFF2-40B4-BE49-F238E27FC236}">
                <a16:creationId xmlns:a16="http://schemas.microsoft.com/office/drawing/2014/main" id="{17FD894C-CE13-9227-72E3-805CC026387D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03C123B-B8C2-4967-B8EC-EB0AF1F9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568" y="430306"/>
            <a:ext cx="4182833" cy="983708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Správa, transparentnost,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etické chování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A9F453D-562A-4F50-9B0C-0E4FA7C5F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9488" y="2041094"/>
            <a:ext cx="5220247" cy="4701709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má zpracovaný standard chování s názvem Naučná stezka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Každý spolupracovník je seznámen s hodnotami společnosti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Vedoucí pracovníci a jejich chování odpovídá Etickému kodexu – hodnotám společností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má transparentně vedené účetnictví, smluvní vztahy, mzdové odměňování a dodržuje platné zákony a nařízení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nepodniká v oboru státních zakázek a nevstupuje do rizika střetu zájmů a korupčního jednání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respektuje princip právního státu a respektování pravidel nadřazenosti zákona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AA4E0ED-0E53-96C7-695D-6DD4466CB7D2}"/>
              </a:ext>
            </a:extLst>
          </p:cNvPr>
          <p:cNvSpPr txBox="1"/>
          <p:nvPr/>
        </p:nvSpPr>
        <p:spPr>
          <a:xfrm>
            <a:off x="0" y="6627387"/>
            <a:ext cx="3905250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Naučná stezka a sdílení hodnot GALVAMET pro zaměstnance </a:t>
            </a:r>
          </a:p>
        </p:txBody>
      </p:sp>
    </p:spTree>
    <p:extLst>
      <p:ext uri="{BB962C8B-B14F-4D97-AF65-F5344CB8AC3E}">
        <p14:creationId xmlns:p14="http://schemas.microsoft.com/office/powerpoint/2010/main" val="14746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7BCA8562-23E9-31DF-08D4-AF5C4465A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45" y="0"/>
            <a:ext cx="7425055" cy="685800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CED41CA7-BF99-2694-5FB5-06D863CFC2E5}"/>
              </a:ext>
            </a:extLst>
          </p:cNvPr>
          <p:cNvSpPr/>
          <p:nvPr/>
        </p:nvSpPr>
        <p:spPr>
          <a:xfrm>
            <a:off x="0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6" name="Rovnoramenný trojúhelník 5">
            <a:extLst>
              <a:ext uri="{FF2B5EF4-FFF2-40B4-BE49-F238E27FC236}">
                <a16:creationId xmlns:a16="http://schemas.microsoft.com/office/drawing/2014/main" id="{005835CD-D970-7CE2-AE27-AB6B816C28C7}"/>
              </a:ext>
            </a:extLst>
          </p:cNvPr>
          <p:cNvSpPr/>
          <p:nvPr/>
        </p:nvSpPr>
        <p:spPr>
          <a:xfrm rot="10800000">
            <a:off x="2347081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BD069AD-51CC-C07F-6D7E-9F5DB1E38292}"/>
              </a:ext>
            </a:extLst>
          </p:cNvPr>
          <p:cNvSpPr txBox="1">
            <a:spLocks/>
          </p:cNvSpPr>
          <p:nvPr/>
        </p:nvSpPr>
        <p:spPr>
          <a:xfrm>
            <a:off x="293787" y="249276"/>
            <a:ext cx="4182833" cy="9837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Správa, transparentnost,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etické chování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5CCF95-C8D9-47D5-885E-A0B88FA4E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7" y="1482260"/>
            <a:ext cx="4651142" cy="50768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neustále vyhodnocuje rizika – politická, společenská, environmentální i místní.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tvoří analýzy pro definování krizových stavů a následné přežití se zachováním priorit zaměstnanosti a sociálního dopadu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uznává společenskou zodpovědnost jako nepřetržitý vývojový proces a pevně a závazně pečuje o podporu této oblasti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seznamuje 100% spolupracovníků s hospodářskými výsledky na denní bázi a vytváří  přehledy pro srozumitelnost ukazatelů výkonnosti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podle schváleného klíče rozděluje zisk mezi spolupracovníky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řídí svoje působení strukturovaným vedením a s náležitou péčí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Náležitá péče se věnuje všem relevantním tématům a oblastem</a:t>
            </a:r>
          </a:p>
          <a:p>
            <a:pPr algn="just"/>
            <a:r>
              <a:rPr lang="cs-CZ" sz="1600" dirty="0">
                <a:solidFill>
                  <a:schemeClr val="bg1"/>
                </a:solidFill>
                <a:latin typeface="Myriad Pro" panose="020B0503030403020204" pitchFamily="34" charset="0"/>
              </a:rPr>
              <a:t>Společnost využívá jako podporu pro ESG technickou normu ČSN ISO 26000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FCF5FF-BFA4-152F-68AD-6C9C6AD1574A}"/>
              </a:ext>
            </a:extLst>
          </p:cNvPr>
          <p:cNvSpPr txBox="1"/>
          <p:nvPr/>
        </p:nvSpPr>
        <p:spPr>
          <a:xfrm>
            <a:off x="9725024" y="6627166"/>
            <a:ext cx="2466975" cy="230832"/>
          </a:xfrm>
          <a:prstGeom prst="rect">
            <a:avLst/>
          </a:prstGeom>
          <a:solidFill>
            <a:srgbClr val="1B91A1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SVOT analýza pro rok 2022-2023 </a:t>
            </a:r>
          </a:p>
        </p:txBody>
      </p:sp>
    </p:spTree>
    <p:extLst>
      <p:ext uri="{BB962C8B-B14F-4D97-AF65-F5344CB8AC3E}">
        <p14:creationId xmlns:p14="http://schemas.microsoft.com/office/powerpoint/2010/main" val="299136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B9BECA5-CE20-1207-896A-3BABE2B0E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93339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4FB98D9B-62F1-28FA-E77B-CA513CCFFDD1}"/>
              </a:ext>
            </a:extLst>
          </p:cNvPr>
          <p:cNvSpPr/>
          <p:nvPr/>
        </p:nvSpPr>
        <p:spPr>
          <a:xfrm>
            <a:off x="7421592" y="0"/>
            <a:ext cx="47704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8" name="Rovnoramenný trojúhelník 7">
            <a:extLst>
              <a:ext uri="{FF2B5EF4-FFF2-40B4-BE49-F238E27FC236}">
                <a16:creationId xmlns:a16="http://schemas.microsoft.com/office/drawing/2014/main" id="{9CD627A1-BD9E-A9DA-3F27-8026CAECD6C2}"/>
              </a:ext>
            </a:extLst>
          </p:cNvPr>
          <p:cNvSpPr/>
          <p:nvPr/>
        </p:nvSpPr>
        <p:spPr>
          <a:xfrm>
            <a:off x="4998265" y="0"/>
            <a:ext cx="4846654" cy="6858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09CB60C7-DE64-4D29-9F2D-79C4F794B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4832" y="123745"/>
            <a:ext cx="3601909" cy="1085626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GALVAMET </a:t>
            </a:r>
            <a:b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pro budoucnost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4925E7-B861-49CB-80E8-36152DC83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7414" y="1607388"/>
            <a:ext cx="5191185" cy="5250612"/>
          </a:xfrm>
        </p:spPr>
        <p:txBody>
          <a:bodyPr>
            <a:noAutofit/>
          </a:bodyPr>
          <a:lstStyle/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V této ESG zprávě jde o shrnutí základních témat s vlivem na naší společnou budoucnost.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Jde o výchozí zprávu, která buduje základ pro ambiciózní a dlouhodobé cíle v ESG oblasti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Závazek: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Vedení společnosti přijímá závazek do roku 2025 snížit uhlíkovou stopu o 5 tun na hlavu oproti roku 2020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 v roce 2024 realizovat komplexní a konzistentní pokyny v rámci zapojení všech členů týmu na podporu ESG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Do konce roku 2025 realizovat úspory EE investiční výměnou za efektivnější technologie s úsporou EE ve výši minimálně 30% na investici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Realizovat opatření na stagnaci ve spotřebě vody s dopadem do roku 2025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Realizovat úsporná opatření ve spotřebě fosilních pohonných hmot s cílovým snížením o 30%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Každoročně na den Země realizovat akce ukliďme Česko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Zahrnout do našich ESG snah i podniky dodavatelů a odběratelů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  <a:latin typeface="Myriad Pro" panose="020B0503030403020204" pitchFamily="34" charset="0"/>
              </a:rPr>
              <a:t>Vytvořit nástroje a zdroje, které umožní našim zaměstnancům přispění ESG politice na pracovištích i v domácnostech</a:t>
            </a:r>
          </a:p>
          <a:p>
            <a:pPr algn="just"/>
            <a:endParaRPr lang="cs-CZ" sz="12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just"/>
            <a:endParaRPr lang="cs-CZ" sz="12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just"/>
            <a:endParaRPr lang="cs-CZ" sz="12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just"/>
            <a:endParaRPr lang="cs-CZ" sz="12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BBC65B5-87AF-20F5-B561-4F31D74463C7}"/>
              </a:ext>
            </a:extLst>
          </p:cNvPr>
          <p:cNvSpPr txBox="1"/>
          <p:nvPr/>
        </p:nvSpPr>
        <p:spPr>
          <a:xfrm>
            <a:off x="0" y="6627387"/>
            <a:ext cx="4210050" cy="230832"/>
          </a:xfrm>
          <a:prstGeom prst="rect">
            <a:avLst/>
          </a:prstGeom>
          <a:solidFill>
            <a:srgbClr val="1B91A1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1000" i="1" dirty="0">
                <a:solidFill>
                  <a:schemeClr val="bg1"/>
                </a:solidFill>
                <a:latin typeface="Myriad Pro" panose="020B0503030403020204" pitchFamily="34" charset="0"/>
              </a:rPr>
              <a:t>Foto: </a:t>
            </a:r>
            <a:r>
              <a:rPr lang="cs-CZ" sz="1000" b="1" i="1" dirty="0">
                <a:solidFill>
                  <a:schemeClr val="bg1"/>
                </a:solidFill>
                <a:latin typeface="Myriad Pro" panose="020B0503030403020204" pitchFamily="34" charset="0"/>
              </a:rPr>
              <a:t>Dobrovolné zapojení spolupracovníků v rámci akce Ukliďme Česko  </a:t>
            </a:r>
          </a:p>
        </p:txBody>
      </p:sp>
    </p:spTree>
    <p:extLst>
      <p:ext uri="{BB962C8B-B14F-4D97-AF65-F5344CB8AC3E}">
        <p14:creationId xmlns:p14="http://schemas.microsoft.com/office/powerpoint/2010/main" val="413745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ocit klidu (16:9)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63_TF02801109_TF02801109.potx" id="{23CAB1B2-D0EA-450E-B5A1-D0689BC96E58}" vid="{AFAA0C16-9D3C-4CEE-8DF5-9E4AF83019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3972</TotalTime>
  <Words>2057</Words>
  <Application>Microsoft Office PowerPoint</Application>
  <PresentationFormat>Širokoúhlá obrazovka</PresentationFormat>
  <Paragraphs>160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Euphemia</vt:lpstr>
      <vt:lpstr>Myriad Pro</vt:lpstr>
      <vt:lpstr>Pocit klidu (16:9)</vt:lpstr>
      <vt:lpstr> GALVAMET spol. s r.o.</vt:lpstr>
      <vt:lpstr>Úvod</vt:lpstr>
      <vt:lpstr>O společnosti GALVAMET</vt:lpstr>
      <vt:lpstr>Tradice filantropie, udržitelnosti a péče</vt:lpstr>
      <vt:lpstr>Tradice filantropie, udržitelnosti a péče</vt:lpstr>
      <vt:lpstr>Náš závazek  vůči lidem a planetě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Významné provozní úspěchy</vt:lpstr>
      <vt:lpstr>Významné provozní úspěchy</vt:lpstr>
      <vt:lpstr>Významné  provozní úspěchy</vt:lpstr>
      <vt:lpstr>Významné  provozní úspěchy</vt:lpstr>
      <vt:lpstr>Prosazování různosti, inkluze,  sounáležitosti</vt:lpstr>
      <vt:lpstr>Prosazování různosti, inkluze,  sounáležitosti</vt:lpstr>
      <vt:lpstr>Správa, transparentnost,  etické chování</vt:lpstr>
      <vt:lpstr>Prezentace aplikace PowerPoint</vt:lpstr>
      <vt:lpstr>GALVAMET  pro budoucnost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GALVAMET spol. s r.o.</dc:title>
  <dc:creator>Aleš Šlechta</dc:creator>
  <cp:lastModifiedBy>Dana Garguláková</cp:lastModifiedBy>
  <cp:revision>32</cp:revision>
  <cp:lastPrinted>2023-11-23T06:10:21Z</cp:lastPrinted>
  <dcterms:created xsi:type="dcterms:W3CDTF">2023-10-17T12:50:42Z</dcterms:created>
  <dcterms:modified xsi:type="dcterms:W3CDTF">2024-07-10T10:44:50Z</dcterms:modified>
</cp:coreProperties>
</file>